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7" r:id="rId7"/>
    <p:sldId id="258" r:id="rId8"/>
    <p:sldId id="262" r:id="rId9"/>
    <p:sldId id="259" r:id="rId10"/>
    <p:sldId id="264" r:id="rId11"/>
    <p:sldId id="260" r:id="rId12"/>
    <p:sldId id="26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et Waters" initials="HW" lastIdx="2" clrIdx="0">
    <p:extLst>
      <p:ext uri="{19B8F6BF-5375-455C-9EA6-DF929625EA0E}">
        <p15:presenceInfo xmlns:p15="http://schemas.microsoft.com/office/powerpoint/2012/main" userId="S::oues0004@ox.ac.uk::f70bd4b6-6bdf-4598-a354-5228cd52e894" providerId="AD"/>
      </p:ext>
    </p:extLst>
  </p:cmAuthor>
  <p:cmAuthor id="2" name="Harriet Waters" initials="HW [2]" lastIdx="6" clrIdx="1">
    <p:extLst>
      <p:ext uri="{19B8F6BF-5375-455C-9EA6-DF929625EA0E}">
        <p15:presenceInfo xmlns:p15="http://schemas.microsoft.com/office/powerpoint/2012/main" userId="Harriet Wat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954D"/>
    <a:srgbClr val="8B344B"/>
    <a:srgbClr val="E9E4D1"/>
    <a:srgbClr val="018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21BE0-C41D-4419-4AD9-1ABEC277516A}" v="31" dt="2021-06-04T13:28:23.407"/>
    <p1510:client id="{E02C40CA-F8BB-D90F-1A86-ADFFC3E0E9F0}" v="66" dt="2021-06-04T14:23:03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343" autoAdjust="0"/>
  </p:normalViewPr>
  <p:slideViewPr>
    <p:cSldViewPr snapToGrid="0">
      <p:cViewPr varScale="1">
        <p:scale>
          <a:sx n="51" d="100"/>
          <a:sy n="51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ed Balan" userId="S::oues0629@ox.ac.uk::f8e40e24-a61d-4bfa-8bae-6095179d3d0f" providerId="AD" clId="Web-{E02C40CA-F8BB-D90F-1A86-ADFFC3E0E9F0}"/>
    <pc:docChg chg="modSld">
      <pc:chgData name="Vered Balan" userId="S::oues0629@ox.ac.uk::f8e40e24-a61d-4bfa-8bae-6095179d3d0f" providerId="AD" clId="Web-{E02C40CA-F8BB-D90F-1A86-ADFFC3E0E9F0}" dt="2021-06-04T14:23:02.929" v="36" actId="20577"/>
      <pc:docMkLst>
        <pc:docMk/>
      </pc:docMkLst>
      <pc:sldChg chg="modSp">
        <pc:chgData name="Vered Balan" userId="S::oues0629@ox.ac.uk::f8e40e24-a61d-4bfa-8bae-6095179d3d0f" providerId="AD" clId="Web-{E02C40CA-F8BB-D90F-1A86-ADFFC3E0E9F0}" dt="2021-06-04T14:21:08.470" v="30" actId="1076"/>
        <pc:sldMkLst>
          <pc:docMk/>
          <pc:sldMk cId="2269005305" sldId="262"/>
        </pc:sldMkLst>
        <pc:spChg chg="mod">
          <ac:chgData name="Vered Balan" userId="S::oues0629@ox.ac.uk::f8e40e24-a61d-4bfa-8bae-6095179d3d0f" providerId="AD" clId="Web-{E02C40CA-F8BB-D90F-1A86-ADFFC3E0E9F0}" dt="2021-06-04T14:20:30.171" v="4" actId="20577"/>
          <ac:spMkLst>
            <pc:docMk/>
            <pc:sldMk cId="2269005305" sldId="262"/>
            <ac:spMk id="2" creationId="{00000000-0000-0000-0000-000000000000}"/>
          </ac:spMkLst>
        </pc:spChg>
        <pc:spChg chg="mod">
          <ac:chgData name="Vered Balan" userId="S::oues0629@ox.ac.uk::f8e40e24-a61d-4bfa-8bae-6095179d3d0f" providerId="AD" clId="Web-{E02C40CA-F8BB-D90F-1A86-ADFFC3E0E9F0}" dt="2021-06-04T14:21:04.001" v="29" actId="20577"/>
          <ac:spMkLst>
            <pc:docMk/>
            <pc:sldMk cId="2269005305" sldId="262"/>
            <ac:spMk id="5" creationId="{00000000-0000-0000-0000-000000000000}"/>
          </ac:spMkLst>
        </pc:spChg>
        <pc:picChg chg="mod">
          <ac:chgData name="Vered Balan" userId="S::oues0629@ox.ac.uk::f8e40e24-a61d-4bfa-8bae-6095179d3d0f" providerId="AD" clId="Web-{E02C40CA-F8BB-D90F-1A86-ADFFC3E0E9F0}" dt="2021-06-04T14:21:08.470" v="30" actId="1076"/>
          <ac:picMkLst>
            <pc:docMk/>
            <pc:sldMk cId="2269005305" sldId="262"/>
            <ac:picMk id="13" creationId="{00000000-0000-0000-0000-000000000000}"/>
          </ac:picMkLst>
        </pc:picChg>
      </pc:sldChg>
      <pc:sldChg chg="modSp">
        <pc:chgData name="Vered Balan" userId="S::oues0629@ox.ac.uk::f8e40e24-a61d-4bfa-8bae-6095179d3d0f" providerId="AD" clId="Web-{E02C40CA-F8BB-D90F-1A86-ADFFC3E0E9F0}" dt="2021-06-04T14:23:02.929" v="36" actId="20577"/>
        <pc:sldMkLst>
          <pc:docMk/>
          <pc:sldMk cId="438754388" sldId="264"/>
        </pc:sldMkLst>
        <pc:spChg chg="mod">
          <ac:chgData name="Vered Balan" userId="S::oues0629@ox.ac.uk::f8e40e24-a61d-4bfa-8bae-6095179d3d0f" providerId="AD" clId="Web-{E02C40CA-F8BB-D90F-1A86-ADFFC3E0E9F0}" dt="2021-06-04T14:23:02.929" v="36" actId="20577"/>
          <ac:spMkLst>
            <pc:docMk/>
            <pc:sldMk cId="438754388" sldId="264"/>
            <ac:spMk id="3" creationId="{00000000-0000-0000-0000-000000000000}"/>
          </ac:spMkLst>
        </pc:spChg>
      </pc:sldChg>
    </pc:docChg>
  </pc:docChgLst>
  <pc:docChgLst>
    <pc:chgData name="Harriet Waters" userId="S::oues0004@ox.ac.uk::f70bd4b6-6bdf-4598-a354-5228cd52e894" providerId="AD" clId="Web-{7B821BE0-C41D-4419-4AD9-1ABEC277516A}"/>
    <pc:docChg chg="modSld">
      <pc:chgData name="Harriet Waters" userId="S::oues0004@ox.ac.uk::f70bd4b6-6bdf-4598-a354-5228cd52e894" providerId="AD" clId="Web-{7B821BE0-C41D-4419-4AD9-1ABEC277516A}" dt="2021-06-04T13:28:23.407" v="27"/>
      <pc:docMkLst>
        <pc:docMk/>
      </pc:docMkLst>
      <pc:sldChg chg="modSp addCm">
        <pc:chgData name="Harriet Waters" userId="S::oues0004@ox.ac.uk::f70bd4b6-6bdf-4598-a354-5228cd52e894" providerId="AD" clId="Web-{7B821BE0-C41D-4419-4AD9-1ABEC277516A}" dt="2021-06-04T13:27:57.797" v="26"/>
        <pc:sldMkLst>
          <pc:docMk/>
          <pc:sldMk cId="1279256685" sldId="256"/>
        </pc:sldMkLst>
        <pc:spChg chg="mod">
          <ac:chgData name="Harriet Waters" userId="S::oues0004@ox.ac.uk::f70bd4b6-6bdf-4598-a354-5228cd52e894" providerId="AD" clId="Web-{7B821BE0-C41D-4419-4AD9-1ABEC277516A}" dt="2021-06-04T13:25:31.856" v="25" actId="20577"/>
          <ac:spMkLst>
            <pc:docMk/>
            <pc:sldMk cId="1279256685" sldId="256"/>
            <ac:spMk id="2" creationId="{00000000-0000-0000-0000-000000000000}"/>
          </ac:spMkLst>
        </pc:spChg>
        <pc:spChg chg="mod">
          <ac:chgData name="Harriet Waters" userId="S::oues0004@ox.ac.uk::f70bd4b6-6bdf-4598-a354-5228cd52e894" providerId="AD" clId="Web-{7B821BE0-C41D-4419-4AD9-1ABEC277516A}" dt="2021-06-04T13:23:24.587" v="2" actId="20577"/>
          <ac:spMkLst>
            <pc:docMk/>
            <pc:sldMk cId="1279256685" sldId="256"/>
            <ac:spMk id="4" creationId="{00000000-0000-0000-0000-000000000000}"/>
          </ac:spMkLst>
        </pc:spChg>
      </pc:sldChg>
      <pc:sldChg chg="addCm">
        <pc:chgData name="Harriet Waters" userId="S::oues0004@ox.ac.uk::f70bd4b6-6bdf-4598-a354-5228cd52e894" providerId="AD" clId="Web-{7B821BE0-C41D-4419-4AD9-1ABEC277516A}" dt="2021-06-04T13:28:23.407" v="27"/>
        <pc:sldMkLst>
          <pc:docMk/>
          <pc:sldMk cId="2659990124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80BE-EBF8-4B78-8FC4-ED7CB8CD9B10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7645-6868-47F2-9FA6-20A5D6F38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22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80BE-EBF8-4B78-8FC4-ED7CB8CD9B10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7645-6868-47F2-9FA6-20A5D6F38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7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80BE-EBF8-4B78-8FC4-ED7CB8CD9B10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7645-6868-47F2-9FA6-20A5D6F38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8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80BE-EBF8-4B78-8FC4-ED7CB8CD9B10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7645-6868-47F2-9FA6-20A5D6F38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19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80BE-EBF8-4B78-8FC4-ED7CB8CD9B10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7645-6868-47F2-9FA6-20A5D6F38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0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80BE-EBF8-4B78-8FC4-ED7CB8CD9B10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7645-6868-47F2-9FA6-20A5D6F38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4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80BE-EBF8-4B78-8FC4-ED7CB8CD9B10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7645-6868-47F2-9FA6-20A5D6F38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0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80BE-EBF8-4B78-8FC4-ED7CB8CD9B10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7645-6868-47F2-9FA6-20A5D6F38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5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80BE-EBF8-4B78-8FC4-ED7CB8CD9B10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7645-6868-47F2-9FA6-20A5D6F38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0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80BE-EBF8-4B78-8FC4-ED7CB8CD9B10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7645-6868-47F2-9FA6-20A5D6F38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0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80BE-EBF8-4B78-8FC4-ED7CB8CD9B10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7645-6868-47F2-9FA6-20A5D6F38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9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80BE-EBF8-4B78-8FC4-ED7CB8CD9B10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47645-6868-47F2-9FA6-20A5D6F38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9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vered.balan@admin.ox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foodoxford.org/" TargetMode="External"/><Relationship Id="rId2" Type="http://schemas.openxmlformats.org/officeDocument/2006/relationships/hyperlink" Target="https://oxfordshiregreentech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ourworldindata.org/environmental-impacts-of-food#you-want-to-reduce-the-carbon-footprint-of-your-food-focus-on-what-you-eat-not-whether-your-food-is-local" TargetMode="External"/><Relationship Id="rId4" Type="http://schemas.openxmlformats.org/officeDocument/2006/relationships/hyperlink" Target="If%20the%20latter%20can%20you%20include%20the%20link%20to%20the%20website%20in%20all%20comms%20so%20the%20departments%20can%20make%20that%20pledge?%20%20And%20make%20it%20clear%20that&#8217;s%20ideally%20what%20we%20want%20to%20see??%20%20https://goodfoodoxford.org/switchupyourlunch/#:~:text=By%20eating%20a%20vegetarian%20lunch,lunch%20every%20year%20in%20June.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ngman_(game)" TargetMode="External"/><Relationship Id="rId2" Type="http://schemas.openxmlformats.org/officeDocument/2006/relationships/hyperlink" Target="https://www.wikihow.com/Play-Charad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ightful.me/blog/how-to-play-pictionary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programmes/m000rbp7" TargetMode="External"/><Relationship Id="rId13" Type="http://schemas.openxmlformats.org/officeDocument/2006/relationships/hyperlink" Target="https://www.youtube.com/watch?v=-K1NoNsi2mY" TargetMode="External"/><Relationship Id="rId3" Type="http://schemas.openxmlformats.org/officeDocument/2006/relationships/hyperlink" Target="https://www.youtube.com/watch?v=1dgAPSE_00I" TargetMode="External"/><Relationship Id="rId7" Type="http://schemas.openxmlformats.org/officeDocument/2006/relationships/hyperlink" Target="https://www.bbc.co.uk/programmes/m000v1nv" TargetMode="External"/><Relationship Id="rId12" Type="http://schemas.openxmlformats.org/officeDocument/2006/relationships/hyperlink" Target="https://vimeo.com/36838823" TargetMode="External"/><Relationship Id="rId2" Type="http://schemas.openxmlformats.org/officeDocument/2006/relationships/hyperlink" Target="https://www.bbc.co.uk/news/science-environment-2885828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bc.co.uk/programmes/m000v83k" TargetMode="External"/><Relationship Id="rId11" Type="http://schemas.openxmlformats.org/officeDocument/2006/relationships/hyperlink" Target="https://www.ted.com/talks/carolyn_steel_how_food_shapes_our_cities" TargetMode="External"/><Relationship Id="rId5" Type="http://schemas.openxmlformats.org/officeDocument/2006/relationships/hyperlink" Target="https://www.youtube.com/watch?v=ove9b16OeR4" TargetMode="External"/><Relationship Id="rId10" Type="http://schemas.openxmlformats.org/officeDocument/2006/relationships/hyperlink" Target="https://www.ted.com/talks/amanda_little_climate_change_is_becoming_a_problem_you_can_taste" TargetMode="External"/><Relationship Id="rId4" Type="http://schemas.openxmlformats.org/officeDocument/2006/relationships/hyperlink" Target="https://www.youtube.com/watch?v=CrWx_e1wuZQ" TargetMode="External"/><Relationship Id="rId9" Type="http://schemas.openxmlformats.org/officeDocument/2006/relationships/hyperlink" Target="https://www.bbc.co.uk/iplayer/episode/p07wn1l2/veganville-series-1-episode-1" TargetMode="External"/><Relationship Id="rId14" Type="http://schemas.openxmlformats.org/officeDocument/2006/relationships/hyperlink" Target="http://podcasts.ox.ac.uk/series/oxford-martin-school-series-food-futur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umnh.web.ox.ac.uk/meat-the-futur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xford University logo and Environmental Sustainability at Oxford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98" y="5385807"/>
            <a:ext cx="2630117" cy="1394133"/>
          </a:xfrm>
          <a:prstGeom prst="rect">
            <a:avLst/>
          </a:prstGeom>
        </p:spPr>
      </p:pic>
      <p:pic>
        <p:nvPicPr>
          <p:cNvPr id="1026" name="Picture 2" descr="Good Food Oxfor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494" y="5261089"/>
            <a:ext cx="1474403" cy="14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xfordshire Greentech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10430"/>
          <a:stretch/>
        </p:blipFill>
        <p:spPr bwMode="auto">
          <a:xfrm>
            <a:off x="6390947" y="5397190"/>
            <a:ext cx="1912582" cy="13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6758" y="48065"/>
            <a:ext cx="12031404" cy="6719263"/>
          </a:xfrm>
          <a:prstGeom prst="rect">
            <a:avLst/>
          </a:prstGeom>
          <a:noFill/>
          <a:ln w="38100">
            <a:solidFill>
              <a:srgbClr val="018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14350" y="103933"/>
            <a:ext cx="12031404" cy="6719263"/>
          </a:xfrm>
          <a:prstGeom prst="rect">
            <a:avLst/>
          </a:prstGeom>
          <a:noFill/>
          <a:ln w="38100">
            <a:solidFill>
              <a:srgbClr val="E9E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35258" y="5030090"/>
            <a:ext cx="8260316" cy="171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What, why and when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Invitation templates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Resources and ideas for content</a:t>
            </a:r>
          </a:p>
          <a:p>
            <a:pPr algn="l"/>
            <a:endParaRPr lang="en-GB" dirty="0">
              <a:solidFill>
                <a:schemeClr val="accent6">
                  <a:lumMod val="50000"/>
                </a:schemeClr>
              </a:solidFill>
              <a:latin typeface="FoundrySterling-Book" panose="00000400000000000000" pitchFamily="2" charset="0"/>
            </a:endParaRPr>
          </a:p>
          <a:p>
            <a:pPr algn="l"/>
            <a:endParaRPr lang="en-GB" dirty="0">
              <a:solidFill>
                <a:schemeClr val="accent6">
                  <a:lumMod val="50000"/>
                </a:schemeClr>
              </a:solidFill>
              <a:latin typeface="FoundrySterling-Book" panose="00000400000000000000" pitchFamily="2" charset="0"/>
            </a:endParaRPr>
          </a:p>
          <a:p>
            <a:pPr algn="l"/>
            <a:endParaRPr lang="en-GB" dirty="0">
              <a:solidFill>
                <a:schemeClr val="accent6">
                  <a:lumMod val="50000"/>
                </a:schemeClr>
              </a:solidFill>
              <a:latin typeface="FoundrySterling-Book" panose="000004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81222" y="4839629"/>
            <a:ext cx="5023624" cy="16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608" y="3779761"/>
            <a:ext cx="7117131" cy="1230855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8B344B"/>
                </a:solidFill>
                <a:latin typeface="FoundrySterling-Book" panose="00000400000000000000" pitchFamily="2" charset="0"/>
              </a:rPr>
              <a:t>14 June 2021</a:t>
            </a:r>
          </a:p>
          <a:p>
            <a:pPr algn="l"/>
            <a:r>
              <a:rPr lang="en-GB" b="1" dirty="0">
                <a:solidFill>
                  <a:srgbClr val="8B344B"/>
                </a:solidFill>
                <a:latin typeface="FoundrySterling-Book" panose="00000400000000000000" pitchFamily="2" charset="0"/>
              </a:rPr>
              <a:t>University of Oxford, Environmental Sustainability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608" y="1187472"/>
            <a:ext cx="9772772" cy="23876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A Guide to </a:t>
            </a:r>
            <a:r>
              <a:rPr lang="en-GB" b="1" dirty="0">
                <a:latin typeface="FoundrySterling-Book"/>
              </a:rPr>
              <a:t/>
            </a:r>
            <a:br>
              <a:rPr lang="en-GB" b="1" dirty="0">
                <a:latin typeface="FoundrySterling-Book"/>
              </a:rPr>
            </a:b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Switch Up Your Lunch Events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FoundrySterling-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584" y="354868"/>
            <a:ext cx="868510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>
                <a:latin typeface="FoundrySterling-Book"/>
              </a:rPr>
              <a:t>Switch Up Your Lunch event planning: </a:t>
            </a:r>
            <a:endParaRPr lang="en-GB" sz="4000" dirty="0">
              <a:latin typeface="FoundrySterling-Book" panose="00000400000000000000" pitchFamily="2" charset="0"/>
            </a:endParaRPr>
          </a:p>
        </p:txBody>
      </p:sp>
      <p:pic>
        <p:nvPicPr>
          <p:cNvPr id="10" name="Picture 9" descr="Switch Up Your Lunch logo with illustrated vegetabl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913" y="103933"/>
            <a:ext cx="3072717" cy="23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5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Follow us and get in touch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462" y="21201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FoundrySterling-Book" panose="00000400000000000000" pitchFamily="2" charset="0"/>
              </a:rPr>
              <a:t>Feel free to ask for assistance (</a:t>
            </a:r>
            <a:r>
              <a:rPr lang="en-GB" dirty="0">
                <a:latin typeface="FoundrySterling-Book" panose="00000400000000000000" pitchFamily="2" charset="0"/>
                <a:hlinkClick r:id="rId2"/>
              </a:rPr>
              <a:t>vered.balan@admin.ox.ac.uk</a:t>
            </a:r>
            <a:r>
              <a:rPr lang="en-GB" dirty="0">
                <a:latin typeface="FoundrySterling-Book" panose="00000400000000000000" pitchFamily="2" charset="0"/>
              </a:rPr>
              <a:t>) and don’t forget to tell us how your event went.  </a:t>
            </a:r>
          </a:p>
          <a:p>
            <a:pPr marL="0" indent="0">
              <a:buNone/>
            </a:pPr>
            <a:r>
              <a:rPr lang="en-GB" dirty="0">
                <a:latin typeface="FoundrySterling-Book" panose="00000400000000000000" pitchFamily="2" charset="0"/>
              </a:rPr>
              <a:t>If you are posting on social media use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#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SwitchUpYourLunch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 </a:t>
            </a:r>
            <a:r>
              <a:rPr lang="en-GB" dirty="0">
                <a:latin typeface="FoundrySterling-Book" panose="00000400000000000000" pitchFamily="2" charset="0"/>
              </a:rPr>
              <a:t>and tag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@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OxfordEnvSust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 </a:t>
            </a:r>
            <a:r>
              <a:rPr lang="en-GB" dirty="0">
                <a:latin typeface="FoundrySterling-Book" panose="00000400000000000000" pitchFamily="2" charset="0"/>
              </a:rPr>
              <a:t>so we can share. </a:t>
            </a:r>
          </a:p>
          <a:p>
            <a:pPr marL="0" indent="0">
              <a:buNone/>
            </a:pPr>
            <a:endParaRPr lang="en-GB" dirty="0">
              <a:latin typeface="FoundrySterling-Book" panose="00000400000000000000" pitchFamily="2" charset="0"/>
            </a:endParaRPr>
          </a:p>
          <a:p>
            <a:pPr marL="0" indent="0">
              <a:buNone/>
            </a:pPr>
            <a:endParaRPr lang="en-GB" dirty="0">
              <a:latin typeface="FoundrySterling-Book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85" y="-4201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Partners across the University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9953" y="2146147"/>
            <a:ext cx="5157787" cy="454832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en-GB" dirty="0">
                <a:latin typeface="FoundrySterling-Book" panose="00000400000000000000" pitchFamily="2" charset="0"/>
                <a:ea typeface="Calibri" panose="020F0502020204030204" pitchFamily="34" charset="0"/>
              </a:rPr>
              <a:t>Brasenose College</a:t>
            </a:r>
          </a:p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en-GB" dirty="0">
                <a:latin typeface="FoundrySterling-Book" panose="00000400000000000000" pitchFamily="2" charset="0"/>
                <a:ea typeface="Calibri" panose="020F0502020204030204" pitchFamily="34" charset="0"/>
              </a:rPr>
              <a:t>Pembroke College</a:t>
            </a:r>
          </a:p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en-GB" dirty="0">
                <a:latin typeface="FoundrySterling-Book" panose="00000400000000000000" pitchFamily="2" charset="0"/>
                <a:ea typeface="Calibri" panose="020F0502020204030204" pitchFamily="34" charset="0"/>
              </a:rPr>
              <a:t>Balliol College</a:t>
            </a:r>
          </a:p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en-GB" dirty="0">
                <a:latin typeface="FoundrySterling-Book" panose="00000400000000000000" pitchFamily="2" charset="0"/>
                <a:ea typeface="Calibri" panose="020F0502020204030204" pitchFamily="34" charset="0"/>
              </a:rPr>
              <a:t>St Hugh’s College</a:t>
            </a:r>
          </a:p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en-GB" dirty="0">
                <a:latin typeface="FoundrySterling-Book" panose="00000400000000000000" pitchFamily="2" charset="0"/>
                <a:ea typeface="Calibri" panose="020F0502020204030204" pitchFamily="34" charset="0"/>
              </a:rPr>
              <a:t>Lady Margaret Hall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5811668" y="3009882"/>
            <a:ext cx="5183188" cy="3684588"/>
          </a:xfrm>
        </p:spPr>
        <p:txBody>
          <a:bodyPr/>
          <a:lstStyle/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en-GB" sz="2400" b="1" dirty="0">
                <a:latin typeface="FoundrySterling-Book" panose="00000400000000000000" pitchFamily="2" charset="0"/>
                <a:ea typeface="Calibri" panose="020F0502020204030204" pitchFamily="34" charset="0"/>
              </a:rPr>
              <a:t>Kellogg</a:t>
            </a:r>
            <a:r>
              <a:rPr lang="en-GB" dirty="0">
                <a:latin typeface="FoundrySterling-Book" panose="00000400000000000000" pitchFamily="2" charset="0"/>
                <a:ea typeface="Calibri" panose="020F0502020204030204" pitchFamily="34" charset="0"/>
              </a:rPr>
              <a:t> </a:t>
            </a:r>
            <a:r>
              <a:rPr lang="en-GB" sz="2400" b="1" dirty="0">
                <a:latin typeface="FoundrySterling-Book" panose="00000400000000000000" pitchFamily="2" charset="0"/>
                <a:ea typeface="Calibri" panose="020F0502020204030204" pitchFamily="34" charset="0"/>
              </a:rPr>
              <a:t>College</a:t>
            </a:r>
          </a:p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en-GB" sz="2400" b="1" dirty="0">
                <a:latin typeface="FoundrySterling-Book" panose="00000400000000000000" pitchFamily="2" charset="0"/>
                <a:ea typeface="Calibri" panose="020F0502020204030204" pitchFamily="34" charset="0"/>
              </a:rPr>
              <a:t>Green Templeton College </a:t>
            </a:r>
          </a:p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en-GB" sz="2400" b="1" dirty="0">
                <a:latin typeface="FoundrySterling-Book" panose="00000400000000000000" pitchFamily="2" charset="0"/>
                <a:ea typeface="Calibri" panose="020F0502020204030204" pitchFamily="34" charset="0"/>
              </a:rPr>
              <a:t>Somerville College</a:t>
            </a:r>
          </a:p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en-GB" sz="2400" b="1" dirty="0">
                <a:latin typeface="FoundrySterling-Book" panose="00000400000000000000" pitchFamily="2" charset="0"/>
                <a:ea typeface="Calibri" panose="020F0502020204030204" pitchFamily="34" charset="0"/>
              </a:rPr>
              <a:t>Magdalen College</a:t>
            </a:r>
          </a:p>
          <a:p>
            <a:endParaRPr lang="en-GB" dirty="0"/>
          </a:p>
        </p:txBody>
      </p:sp>
      <p:pic>
        <p:nvPicPr>
          <p:cNvPr id="6" name="Picture 5" descr="Pembroke College coat of arms"/>
          <p:cNvPicPr>
            <a:picLocks noChangeAspect="1"/>
          </p:cNvPicPr>
          <p:nvPr/>
        </p:nvPicPr>
        <p:blipFill rotWithShape="1">
          <a:blip r:embed="rId2"/>
          <a:srcRect r="77789"/>
          <a:stretch/>
        </p:blipFill>
        <p:spPr>
          <a:xfrm>
            <a:off x="3607981" y="3400111"/>
            <a:ext cx="539792" cy="750163"/>
          </a:xfrm>
          <a:prstGeom prst="rect">
            <a:avLst/>
          </a:prstGeom>
        </p:spPr>
      </p:pic>
      <p:pic>
        <p:nvPicPr>
          <p:cNvPr id="7" name="Picture 6" descr="Balliol College coat of arms"/>
          <p:cNvPicPr>
            <a:picLocks noChangeAspect="1"/>
          </p:cNvPicPr>
          <p:nvPr/>
        </p:nvPicPr>
        <p:blipFill rotWithShape="1">
          <a:blip r:embed="rId3"/>
          <a:srcRect r="72767" b="10028"/>
          <a:stretch/>
        </p:blipFill>
        <p:spPr>
          <a:xfrm>
            <a:off x="3607981" y="4276039"/>
            <a:ext cx="579717" cy="682877"/>
          </a:xfrm>
          <a:prstGeom prst="rect">
            <a:avLst/>
          </a:prstGeom>
        </p:spPr>
      </p:pic>
      <p:pic>
        <p:nvPicPr>
          <p:cNvPr id="8" name="Picture 7" descr="St Hugh's College coat of arms"/>
          <p:cNvPicPr>
            <a:picLocks noChangeAspect="1"/>
          </p:cNvPicPr>
          <p:nvPr/>
        </p:nvPicPr>
        <p:blipFill rotWithShape="1">
          <a:blip r:embed="rId4"/>
          <a:srcRect r="82961"/>
          <a:stretch/>
        </p:blipFill>
        <p:spPr>
          <a:xfrm>
            <a:off x="3491322" y="5103067"/>
            <a:ext cx="663369" cy="814454"/>
          </a:xfrm>
          <a:prstGeom prst="rect">
            <a:avLst/>
          </a:prstGeom>
        </p:spPr>
      </p:pic>
      <p:pic>
        <p:nvPicPr>
          <p:cNvPr id="9" name="Picture 8" descr="Lady Margaret Hall coat of arms"/>
          <p:cNvPicPr>
            <a:picLocks noChangeAspect="1"/>
          </p:cNvPicPr>
          <p:nvPr/>
        </p:nvPicPr>
        <p:blipFill rotWithShape="1">
          <a:blip r:embed="rId5"/>
          <a:srcRect r="75074" b="39068"/>
          <a:stretch/>
        </p:blipFill>
        <p:spPr>
          <a:xfrm>
            <a:off x="3565048" y="6143050"/>
            <a:ext cx="612599" cy="682404"/>
          </a:xfrm>
          <a:prstGeom prst="rect">
            <a:avLst/>
          </a:prstGeom>
        </p:spPr>
      </p:pic>
      <p:pic>
        <p:nvPicPr>
          <p:cNvPr id="10" name="Picture 9" descr="Kellogg College coat of arms"/>
          <p:cNvPicPr>
            <a:picLocks noChangeAspect="1"/>
          </p:cNvPicPr>
          <p:nvPr/>
        </p:nvPicPr>
        <p:blipFill rotWithShape="1">
          <a:blip r:embed="rId6"/>
          <a:srcRect l="3347" t="15701" r="66529" b="16106"/>
          <a:stretch/>
        </p:blipFill>
        <p:spPr>
          <a:xfrm>
            <a:off x="9330393" y="3400111"/>
            <a:ext cx="586858" cy="664246"/>
          </a:xfrm>
          <a:prstGeom prst="rect">
            <a:avLst/>
          </a:prstGeom>
        </p:spPr>
      </p:pic>
      <p:pic>
        <p:nvPicPr>
          <p:cNvPr id="11" name="Picture 10" descr="Green Templeton College coat of arms"/>
          <p:cNvPicPr>
            <a:picLocks noChangeAspect="1"/>
          </p:cNvPicPr>
          <p:nvPr/>
        </p:nvPicPr>
        <p:blipFill rotWithShape="1">
          <a:blip r:embed="rId7"/>
          <a:srcRect r="76151"/>
          <a:stretch/>
        </p:blipFill>
        <p:spPr>
          <a:xfrm>
            <a:off x="9343480" y="4272168"/>
            <a:ext cx="560684" cy="615018"/>
          </a:xfrm>
          <a:prstGeom prst="rect">
            <a:avLst/>
          </a:prstGeom>
        </p:spPr>
      </p:pic>
      <p:pic>
        <p:nvPicPr>
          <p:cNvPr id="12" name="Picture 11" descr="Somerville College coat of arms"/>
          <p:cNvPicPr>
            <a:picLocks noChangeAspect="1"/>
          </p:cNvPicPr>
          <p:nvPr/>
        </p:nvPicPr>
        <p:blipFill rotWithShape="1">
          <a:blip r:embed="rId8"/>
          <a:srcRect l="2811" r="59197"/>
          <a:stretch/>
        </p:blipFill>
        <p:spPr>
          <a:xfrm>
            <a:off x="9356568" y="5147573"/>
            <a:ext cx="560684" cy="725441"/>
          </a:xfrm>
          <a:prstGeom prst="rect">
            <a:avLst/>
          </a:prstGeom>
        </p:spPr>
      </p:pic>
      <p:pic>
        <p:nvPicPr>
          <p:cNvPr id="13" name="Picture 12" descr="Magdalen College coat of arms"/>
          <p:cNvPicPr>
            <a:picLocks noChangeAspect="1"/>
          </p:cNvPicPr>
          <p:nvPr/>
        </p:nvPicPr>
        <p:blipFill rotWithShape="1">
          <a:blip r:embed="rId9"/>
          <a:srcRect l="43401" r="43910"/>
          <a:stretch/>
        </p:blipFill>
        <p:spPr>
          <a:xfrm>
            <a:off x="9320076" y="6149472"/>
            <a:ext cx="560684" cy="661243"/>
          </a:xfrm>
          <a:prstGeom prst="rect">
            <a:avLst/>
          </a:prstGeom>
        </p:spPr>
      </p:pic>
      <p:pic>
        <p:nvPicPr>
          <p:cNvPr id="1026" name="Picture 2" descr="Brasenose College coat of arm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43" y="2494477"/>
            <a:ext cx="548500" cy="6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Beyond Ordinary Food logo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14085" r="20392"/>
          <a:stretch/>
        </p:blipFill>
        <p:spPr>
          <a:xfrm>
            <a:off x="10665432" y="1274545"/>
            <a:ext cx="1069291" cy="1003973"/>
          </a:xfrm>
          <a:prstGeom prst="rect">
            <a:avLst/>
          </a:prstGeom>
        </p:spPr>
      </p:pic>
      <p:pic>
        <p:nvPicPr>
          <p:cNvPr id="15" name="Picture 14" descr="Oxford University Museum of Natural History logo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32" y="1140262"/>
            <a:ext cx="2236813" cy="1063515"/>
          </a:xfrm>
          <a:prstGeom prst="rect">
            <a:avLst/>
          </a:prstGeom>
        </p:spPr>
      </p:pic>
      <p:pic>
        <p:nvPicPr>
          <p:cNvPr id="17" name="Picture 16" descr="BaxterStorey logo with tagline 'we love this business'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r="12529"/>
          <a:stretch/>
        </p:blipFill>
        <p:spPr>
          <a:xfrm>
            <a:off x="8174995" y="1170483"/>
            <a:ext cx="1889542" cy="1221097"/>
          </a:xfrm>
          <a:prstGeom prst="rect">
            <a:avLst/>
          </a:prstGeom>
        </p:spPr>
      </p:pic>
      <p:pic>
        <p:nvPicPr>
          <p:cNvPr id="18" name="Picture 17" descr="Said Business School logo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1"/>
          <a:stretch/>
        </p:blipFill>
        <p:spPr>
          <a:xfrm>
            <a:off x="6756477" y="1263452"/>
            <a:ext cx="966286" cy="9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9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920" y="682326"/>
            <a:ext cx="10515600" cy="54342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What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FoundrySterling-Book" panose="00000400000000000000" pitchFamily="2" charset="0"/>
              </a:rPr>
              <a:t>As part of Oxfordshire’s ongoing action on climate change, </a:t>
            </a:r>
            <a:r>
              <a:rPr lang="en-GB" dirty="0">
                <a:latin typeface="FoundrySterling-Book" panose="00000400000000000000" pitchFamily="2" charset="0"/>
                <a:hlinkClick r:id="rId2"/>
              </a:rPr>
              <a:t>Oxfordshire </a:t>
            </a:r>
            <a:r>
              <a:rPr lang="en-GB" dirty="0" err="1">
                <a:latin typeface="FoundrySterling-Book" panose="00000400000000000000" pitchFamily="2" charset="0"/>
                <a:hlinkClick r:id="rId2"/>
              </a:rPr>
              <a:t>Greentech</a:t>
            </a:r>
            <a:r>
              <a:rPr lang="en-GB" dirty="0">
                <a:latin typeface="FoundrySterling-Book" panose="00000400000000000000" pitchFamily="2" charset="0"/>
                <a:hlinkClick r:id="rId2"/>
              </a:rPr>
              <a:t> </a:t>
            </a:r>
            <a:r>
              <a:rPr lang="en-GB" dirty="0">
                <a:latin typeface="FoundrySterling-Book" panose="00000400000000000000" pitchFamily="2" charset="0"/>
              </a:rPr>
              <a:t>, </a:t>
            </a:r>
            <a:r>
              <a:rPr lang="en-GB" dirty="0">
                <a:latin typeface="FoundrySterling-Book" panose="00000400000000000000" pitchFamily="2" charset="0"/>
                <a:hlinkClick r:id="rId3"/>
              </a:rPr>
              <a:t>Good Food Oxford</a:t>
            </a:r>
            <a:r>
              <a:rPr lang="en-GB" dirty="0">
                <a:latin typeface="FoundrySterling-Book" panose="00000400000000000000" pitchFamily="2" charset="0"/>
              </a:rPr>
              <a:t> are inviting you to get involved in the Switch Up Your Lunch pledge.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FoundrySterling-Book" panose="00000400000000000000" pitchFamily="2" charset="0"/>
              </a:rPr>
              <a:t>We're asking University partners to </a:t>
            </a:r>
            <a:r>
              <a:rPr lang="en-GB" b="1" dirty="0">
                <a:latin typeface="FoundrySterling-Book" panose="00000400000000000000" pitchFamily="2" charset="0"/>
              </a:rPr>
              <a:t>pledge to eat a vegetarian or vegan lunch on Monday 14th June, 2021.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FoundrySterling-Book" panose="00000400000000000000" pitchFamily="2" charset="0"/>
              </a:rPr>
              <a:t>To support the initiative, </a:t>
            </a:r>
            <a:r>
              <a:rPr lang="en-GB" dirty="0">
                <a:latin typeface="FoundrySterling-Book" panose="00000400000000000000" pitchFamily="2" charset="0"/>
                <a:hlinkClick r:id="rId4" action="ppaction://hlinkfile"/>
              </a:rPr>
              <a:t>you can make your team’s </a:t>
            </a:r>
            <a:r>
              <a:rPr lang="en-GB" dirty="0" smtClean="0">
                <a:latin typeface="FoundrySterling-Book" panose="00000400000000000000" pitchFamily="2" charset="0"/>
                <a:hlinkClick r:id="rId4" action="ppaction://hlinkfile"/>
              </a:rPr>
              <a:t>pledge here</a:t>
            </a:r>
            <a:r>
              <a:rPr lang="en-GB" dirty="0" smtClean="0">
                <a:latin typeface="FoundrySterling-Book" panose="00000400000000000000" pitchFamily="2" charset="0"/>
              </a:rPr>
              <a:t>.</a:t>
            </a:r>
            <a:endParaRPr lang="en-GB" dirty="0">
              <a:latin typeface="FoundrySterling-Book" panose="00000400000000000000" pitchFamily="2" charset="0"/>
            </a:endParaRPr>
          </a:p>
          <a:p>
            <a:pPr marL="0" indent="0">
              <a:buNone/>
            </a:pPr>
            <a:endParaRPr lang="en-GB" sz="4000" b="1" dirty="0">
              <a:solidFill>
                <a:schemeClr val="accent6">
                  <a:lumMod val="50000"/>
                </a:schemeClr>
              </a:solidFill>
              <a:latin typeface="FoundrySterling-Book" panose="00000400000000000000" pitchFamily="2" charset="0"/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Why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FoundrySterling-Book" panose="000004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FoundrySterling-Book" panose="00000400000000000000" pitchFamily="2" charset="0"/>
              </a:rPr>
              <a:t>Because eating less meat is nearly always </a:t>
            </a:r>
            <a:r>
              <a:rPr lang="en-GB" dirty="0">
                <a:latin typeface="FoundrySterling-Book" panose="00000400000000000000" pitchFamily="2" charset="0"/>
                <a:hlinkClick r:id="rId5"/>
              </a:rPr>
              <a:t>better for your carbon footprint. </a:t>
            </a:r>
            <a:endParaRPr lang="en-GB" dirty="0">
              <a:latin typeface="FoundrySterling-Book" panose="00000400000000000000" pitchFamily="2" charset="0"/>
            </a:endParaRPr>
          </a:p>
          <a:p>
            <a:pPr marL="0" indent="0">
              <a:buNone/>
            </a:pPr>
            <a:endParaRPr lang="en-GB" sz="4000" b="1" dirty="0">
              <a:solidFill>
                <a:schemeClr val="accent6">
                  <a:lumMod val="50000"/>
                </a:schemeClr>
              </a:solidFill>
              <a:latin typeface="FoundrySterling-Book" panose="00000400000000000000" pitchFamily="2" charset="0"/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When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FoundrySterling-Book" panose="00000400000000000000" pitchFamily="2" charset="0"/>
              </a:rPr>
              <a:t>Lunch on Monday 14th June, 2021</a:t>
            </a:r>
          </a:p>
        </p:txBody>
      </p:sp>
      <p:pic>
        <p:nvPicPr>
          <p:cNvPr id="4" name="Picture 3" descr="Switch Up Your Lunch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2304" y="4911810"/>
            <a:ext cx="2416432" cy="18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2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Invitation template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3440014"/>
            <a:ext cx="10515600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latin typeface="FoundrySterling-Book" panose="00000400000000000000" pitchFamily="2" charset="0"/>
              </a:rPr>
              <a:t>See following slide: </a:t>
            </a:r>
          </a:p>
          <a:p>
            <a:pPr marL="0" indent="0">
              <a:buNone/>
            </a:pPr>
            <a:r>
              <a:rPr lang="en-GB" sz="2400" dirty="0">
                <a:latin typeface="FoundrySterling-Book" panose="00000400000000000000" pitchFamily="2" charset="0"/>
              </a:rPr>
              <a:t>To use the template, edit the relevant information on the template and save the slide as an image (go to File </a:t>
            </a:r>
            <a:r>
              <a:rPr lang="en-GB" sz="2400" dirty="0">
                <a:latin typeface="FoundrySterling-Book" panose="00000400000000000000" pitchFamily="2" charset="0"/>
                <a:sym typeface="Symbol" panose="05050102010706020507" pitchFamily="18" charset="2"/>
              </a:rPr>
              <a:t></a:t>
            </a:r>
            <a:r>
              <a:rPr lang="en-GB" sz="2400" dirty="0">
                <a:latin typeface="FoundrySterling-Book" panose="00000400000000000000" pitchFamily="2" charset="0"/>
              </a:rPr>
              <a:t> Export </a:t>
            </a:r>
            <a:r>
              <a:rPr lang="en-GB" sz="2400" dirty="0">
                <a:latin typeface="FoundrySterling-Book" panose="00000400000000000000" pitchFamily="2" charset="0"/>
                <a:sym typeface="Symbol" panose="05050102010706020507" pitchFamily="18" charset="2"/>
              </a:rPr>
              <a:t></a:t>
            </a:r>
            <a:r>
              <a:rPr lang="en-GB" sz="2400" dirty="0">
                <a:latin typeface="FoundrySterling-Book" panose="00000400000000000000" pitchFamily="2" charset="0"/>
              </a:rPr>
              <a:t> Change File Type </a:t>
            </a:r>
            <a:r>
              <a:rPr lang="en-GB" sz="2400" dirty="0">
                <a:latin typeface="FoundrySterling-Book" panose="00000400000000000000" pitchFamily="2" charset="0"/>
                <a:sym typeface="Symbol" panose="05050102010706020507" pitchFamily="18" charset="2"/>
              </a:rPr>
              <a:t></a:t>
            </a:r>
            <a:r>
              <a:rPr lang="en-GB" sz="2400" dirty="0">
                <a:latin typeface="FoundrySterling-Book" panose="00000400000000000000" pitchFamily="2" charset="0"/>
              </a:rPr>
              <a:t> PNG/JPEG)</a:t>
            </a:r>
          </a:p>
        </p:txBody>
      </p:sp>
    </p:spTree>
    <p:extLst>
      <p:ext uri="{BB962C8B-B14F-4D97-AF65-F5344CB8AC3E}">
        <p14:creationId xmlns:p14="http://schemas.microsoft.com/office/powerpoint/2010/main" val="72260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681" y="1320480"/>
            <a:ext cx="11407697" cy="1049713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Switch Up Your Lunch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428" y="210535"/>
            <a:ext cx="967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FoundrySterling-Book" panose="00000400000000000000" pitchFamily="2" charset="0"/>
              </a:rPr>
              <a:t>Green Impact team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FoundrySterling-Book" panose="00000400000000000000" pitchFamily="2" charset="0"/>
              </a:rPr>
              <a:t>at … invites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FoundrySterling-Book" panose="00000400000000000000" pitchFamily="2" charset="0"/>
              </a:rPr>
              <a:t>you to join partners across the University and Oxfordshire to: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681" y="2370193"/>
            <a:ext cx="7329725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latin typeface="FoundrySterling-Book"/>
              </a:rPr>
              <a:t>Why</a:t>
            </a:r>
            <a:r>
              <a:rPr lang="en-GB" sz="2000" dirty="0">
                <a:latin typeface="FoundrySterling-Book"/>
              </a:rPr>
              <a:t>?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Every plant based meal that you eat is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likely to reduce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your carbon footprint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. You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don’t have to commit to be 100% vegetarian or vegan, but reducing the amount of meat you consume can be simpler (and tastier) then you think</a:t>
            </a:r>
            <a:r>
              <a:rPr lang="en-GB" sz="2000" dirty="0">
                <a:latin typeface="FoundrySterling-Book"/>
              </a:rPr>
              <a:t>.</a:t>
            </a: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So why not join this opportunity to switch? </a:t>
            </a:r>
          </a:p>
          <a:p>
            <a:endParaRPr lang="en-GB" sz="2000" dirty="0">
              <a:solidFill>
                <a:schemeClr val="accent6">
                  <a:lumMod val="50000"/>
                </a:schemeClr>
              </a:solidFill>
              <a:latin typeface="FoundrySterling-Book" panose="00000400000000000000" pitchFamily="2" charset="0"/>
            </a:endParaRPr>
          </a:p>
          <a:p>
            <a:r>
              <a:rPr lang="en-GB" sz="2000" b="1" dirty="0">
                <a:latin typeface="FoundrySterling-Book"/>
              </a:rPr>
              <a:t>When</a:t>
            </a:r>
            <a:r>
              <a:rPr lang="en-GB" sz="2000" dirty="0">
                <a:latin typeface="FoundrySterling-Book"/>
              </a:rPr>
              <a:t>?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 lunch time on Monday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14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June, 2021</a:t>
            </a:r>
          </a:p>
          <a:p>
            <a:endParaRPr lang="en-GB" sz="2000" dirty="0">
              <a:solidFill>
                <a:schemeClr val="accent6">
                  <a:lumMod val="50000"/>
                </a:schemeClr>
              </a:solidFill>
              <a:latin typeface="FoundrySterling-Book" panose="00000400000000000000" pitchFamily="2" charset="0"/>
            </a:endParaRPr>
          </a:p>
          <a:p>
            <a:r>
              <a:rPr lang="en-GB" sz="2000" b="1" dirty="0">
                <a:latin typeface="FoundrySterling-Book"/>
              </a:rPr>
              <a:t>What</a:t>
            </a:r>
            <a:r>
              <a:rPr lang="en-GB" sz="2000" dirty="0">
                <a:latin typeface="FoundrySterling-Book"/>
              </a:rPr>
              <a:t>? 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see our suggestions and plan your event </a:t>
            </a:r>
            <a:r>
              <a:rPr lang="en-GB" sz="2000" dirty="0">
                <a:latin typeface="FoundrySterling-Book"/>
              </a:rPr>
              <a:t>  </a:t>
            </a:r>
            <a:endParaRPr lang="en-GB" sz="2000" dirty="0">
              <a:latin typeface="FoundrySterling-Book" panose="00000400000000000000" pitchFamily="2" charset="0"/>
            </a:endParaRPr>
          </a:p>
          <a:p>
            <a:endParaRPr lang="en-GB" sz="2000" dirty="0">
              <a:solidFill>
                <a:schemeClr val="accent6">
                  <a:lumMod val="50000"/>
                </a:schemeClr>
              </a:solidFill>
              <a:latin typeface="FoundrySterling-Book" panose="00000400000000000000" pitchFamily="2" charset="0"/>
            </a:endParaRPr>
          </a:p>
        </p:txBody>
      </p:sp>
      <p:pic>
        <p:nvPicPr>
          <p:cNvPr id="8" name="Picture 7" descr="Environmental Sustainability in Oxford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57" y="171993"/>
            <a:ext cx="1166788" cy="12003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79828"/>
            <a:ext cx="12233061" cy="47817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 descr="If we all switch out our lunch, we can save 73 tonnes of CO2e a day (across the University community of 40,000 people)*.  &#10;"/>
          <p:cNvSpPr/>
          <p:nvPr/>
        </p:nvSpPr>
        <p:spPr>
          <a:xfrm>
            <a:off x="416923" y="5596719"/>
            <a:ext cx="11100728" cy="6850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FoundrySterling-Book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</a:t>
            </a:r>
            <a:r>
              <a:rPr lang="en-GB" b="1" dirty="0">
                <a:solidFill>
                  <a:srgbClr val="000000"/>
                </a:solidFill>
                <a:latin typeface="FoundrySterling-Book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GB" dirty="0">
                <a:solidFill>
                  <a:srgbClr val="000000"/>
                </a:solidFill>
                <a:latin typeface="FoundrySterling-Book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switch out our lunch, we can save 73 tonnes of CO2e a day </a:t>
            </a:r>
            <a:r>
              <a:rPr lang="en-GB" dirty="0" smtClean="0">
                <a:solidFill>
                  <a:srgbClr val="000000"/>
                </a:solidFill>
                <a:latin typeface="FoundrySterling-Book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(across </a:t>
            </a:r>
            <a:r>
              <a:rPr lang="en-GB" dirty="0">
                <a:solidFill>
                  <a:srgbClr val="000000"/>
                </a:solidFill>
                <a:latin typeface="FoundrySterling-Book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University community of 40,000 people)*. 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* Calculating the difference between 5.63 kgCO2e/day for medium meat-eaters (50-99 g/d), and 3.81 kgCO2e/day for vegetarian – (https://www.ceu.ox.ac.uk/publications/470132) &#10;"/>
          <p:cNvSpPr txBox="1"/>
          <p:nvPr/>
        </p:nvSpPr>
        <p:spPr>
          <a:xfrm>
            <a:off x="337615" y="6379828"/>
            <a:ext cx="5629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* Calculating </a:t>
            </a:r>
            <a:r>
              <a:rPr lang="en-GB" sz="1100" dirty="0"/>
              <a:t>the difference between 5.63 kgCO2e/day for medium meat-eaters (50-99 g/d), and 3.81 kgCO2e/day for vegetarian – (https://www.ceu.ox.ac.uk/publications/470132) </a:t>
            </a:r>
          </a:p>
        </p:txBody>
      </p:sp>
      <p:pic>
        <p:nvPicPr>
          <p:cNvPr id="7" name="Picture 6" descr="An image of vegetable dish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"/>
          <a:stretch/>
        </p:blipFill>
        <p:spPr>
          <a:xfrm>
            <a:off x="8167284" y="2523616"/>
            <a:ext cx="3933761" cy="262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Activity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2026"/>
            <a:ext cx="10515600" cy="46760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Lunch and learn:</a:t>
            </a:r>
          </a:p>
          <a:p>
            <a:pPr marL="0" indent="0">
              <a:buNone/>
            </a:pPr>
            <a:r>
              <a:rPr lang="en-GB" dirty="0">
                <a:latin typeface="FoundrySterling-Book" panose="00000400000000000000" pitchFamily="2" charset="0"/>
              </a:rPr>
              <a:t>Set up an online or in person meeting to have a friendly learning session with your colleagues over lunch.  You can choose a topic that relates to sustainable food or not.  Anything from edible gardening tips to a painting session. Eat your veggie lunch and enjoy the company.  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Book / Movie club:</a:t>
            </a:r>
          </a:p>
          <a:p>
            <a:pPr marL="0" indent="0">
              <a:buNone/>
            </a:pPr>
            <a:r>
              <a:rPr lang="en-GB" dirty="0">
                <a:latin typeface="FoundrySterling-Book" panose="00000400000000000000" pitchFamily="2" charset="0"/>
              </a:rPr>
              <a:t>Set up a meeting and send everyone a link to a movie they can watch or a book/article to read. It can be any topic you want, we have some ideas for you on the next slide.    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If I was food </a:t>
            </a:r>
          </a:p>
          <a:p>
            <a:pPr marL="0" indent="0">
              <a:buNone/>
            </a:pPr>
            <a:r>
              <a:rPr lang="en-GB" dirty="0" smtClean="0">
                <a:latin typeface="FoundrySterling-Book" panose="00000400000000000000" pitchFamily="2" charset="0"/>
              </a:rPr>
              <a:t>Play a game: </a:t>
            </a:r>
            <a:r>
              <a:rPr lang="en-GB" dirty="0" smtClean="0">
                <a:latin typeface="FoundrySterling-Book" panose="00000400000000000000" pitchFamily="2" charset="0"/>
                <a:hlinkClick r:id="rId2"/>
              </a:rPr>
              <a:t>charades</a:t>
            </a:r>
            <a:r>
              <a:rPr lang="en-GB" dirty="0" smtClean="0">
                <a:latin typeface="FoundrySterling-Book" panose="00000400000000000000" pitchFamily="2" charset="0"/>
              </a:rPr>
              <a:t>, </a:t>
            </a:r>
            <a:r>
              <a:rPr lang="en-GB" dirty="0" smtClean="0">
                <a:latin typeface="FoundrySterling-Book" panose="00000400000000000000" pitchFamily="2" charset="0"/>
                <a:hlinkClick r:id="rId3"/>
              </a:rPr>
              <a:t>hangman</a:t>
            </a:r>
            <a:r>
              <a:rPr lang="en-GB" dirty="0" smtClean="0">
                <a:latin typeface="FoundrySterling-Book" panose="00000400000000000000" pitchFamily="2" charset="0"/>
              </a:rPr>
              <a:t> or </a:t>
            </a:r>
            <a:r>
              <a:rPr lang="en-GB" dirty="0" smtClean="0">
                <a:latin typeface="FoundrySterling-Book" panose="00000400000000000000" pitchFamily="2" charset="0"/>
                <a:hlinkClick r:id="rId4"/>
              </a:rPr>
              <a:t>Pictionary</a:t>
            </a:r>
            <a:r>
              <a:rPr lang="en-GB" dirty="0" smtClean="0">
                <a:latin typeface="FoundrySterling-Book" panose="00000400000000000000" pitchFamily="2" charset="0"/>
              </a:rPr>
              <a:t> about anything to do with food for example name of dishes. </a:t>
            </a:r>
            <a:endParaRPr lang="en-GB" dirty="0">
              <a:latin typeface="FoundrySterling-Book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7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56" y="23625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Movie club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656" y="1307737"/>
            <a:ext cx="10123449" cy="54766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A 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Life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on Our Planet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by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David 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Attenborough:  </a:t>
            </a:r>
            <a:r>
              <a:rPr lang="en-GB" sz="1400" dirty="0">
                <a:latin typeface="FoundrySterling-Book"/>
              </a:rPr>
              <a:t>available on Netflix </a:t>
            </a:r>
          </a:p>
          <a:p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BBC: 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Can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eating meat be eco-friendly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? </a:t>
            </a:r>
            <a:r>
              <a:rPr lang="en-GB" sz="1400" dirty="0">
                <a:latin typeface="FoundrySterling-Book"/>
                <a:hlinkClick r:id="rId2"/>
              </a:rPr>
              <a:t>Article by </a:t>
            </a:r>
            <a:r>
              <a:rPr lang="en-GB" sz="1400" dirty="0" smtClean="0">
                <a:latin typeface="FoundrySterling-Book"/>
                <a:hlinkClick r:id="rId2"/>
              </a:rPr>
              <a:t>Dr </a:t>
            </a:r>
            <a:r>
              <a:rPr lang="en-GB" sz="1400" dirty="0">
                <a:latin typeface="FoundrySterling-Book"/>
                <a:hlinkClick r:id="rId2"/>
              </a:rPr>
              <a:t>Michael </a:t>
            </a:r>
            <a:r>
              <a:rPr lang="en-GB" sz="1400" dirty="0" smtClean="0">
                <a:latin typeface="FoundrySterling-Book"/>
                <a:hlinkClick r:id="rId2"/>
              </a:rPr>
              <a:t>Mosley, </a:t>
            </a:r>
            <a:r>
              <a:rPr lang="en-GB" sz="1400" dirty="0" smtClean="0">
                <a:latin typeface="FoundrySterling-Book"/>
                <a:hlinkClick r:id="rId2"/>
              </a:rPr>
              <a:t>BBC </a:t>
            </a:r>
            <a:r>
              <a:rPr lang="en-GB" sz="1400" dirty="0" smtClean="0">
                <a:latin typeface="FoundrySterling-Book"/>
                <a:hlinkClick r:id="rId2"/>
              </a:rPr>
              <a:t>Horizon</a:t>
            </a:r>
            <a:r>
              <a:rPr lang="en-GB" sz="1400" dirty="0" smtClean="0">
                <a:latin typeface="FoundrySterling-Book"/>
              </a:rPr>
              <a:t>.</a:t>
            </a:r>
          </a:p>
          <a:p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BBC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Horizon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Feast to Save the 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Planet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: </a:t>
            </a:r>
            <a:r>
              <a:rPr lang="en-GB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undrySterling-Book"/>
                <a:hlinkClick r:id="rId3"/>
              </a:rPr>
              <a:t>A 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oundrySterling-Book"/>
                <a:hlinkClick r:id="rId3"/>
              </a:rPr>
              <a:t>unique dinner party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oundrySterling-Book"/>
              </a:rPr>
              <a:t> where </a:t>
            </a:r>
            <a:r>
              <a:rPr lang="en-GB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undrySterling-Book"/>
              </a:rPr>
              <a:t>five guests are 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oundrySterling-Book"/>
              </a:rPr>
              <a:t>scored on the environmental impact of every dish they choose</a:t>
            </a:r>
            <a:r>
              <a:rPr lang="en-GB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undrySterling-Book"/>
              </a:rPr>
              <a:t>.</a:t>
            </a:r>
            <a:endParaRPr lang="en-GB" sz="1400" dirty="0" smtClean="0">
              <a:latin typeface="FoundrySterling-Book"/>
            </a:endParaRPr>
          </a:p>
          <a:p>
            <a:r>
              <a:rPr lang="en-GB" sz="1400" b="1" dirty="0" err="1" smtClean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Vegucated</a:t>
            </a:r>
            <a:r>
              <a:rPr lang="en-GB" sz="1400" dirty="0" smtClean="0">
                <a:latin typeface="FoundrySterling-Book"/>
              </a:rPr>
              <a:t> </a:t>
            </a:r>
            <a:r>
              <a:rPr lang="en-GB" sz="1400" dirty="0" smtClean="0">
                <a:latin typeface="FoundrySterling-Book"/>
              </a:rPr>
              <a:t>- </a:t>
            </a:r>
            <a:r>
              <a:rPr lang="en-GB" sz="1400" dirty="0" smtClean="0">
                <a:latin typeface="FoundrySterling-Book"/>
                <a:hlinkClick r:id="rId4"/>
              </a:rPr>
              <a:t>a guerrilla-style documentary</a:t>
            </a:r>
            <a:r>
              <a:rPr lang="en-GB" sz="1400" dirty="0" smtClean="0">
                <a:latin typeface="FoundrySterling-Book"/>
              </a:rPr>
              <a:t> that </a:t>
            </a:r>
            <a:r>
              <a:rPr lang="en-GB" sz="1400" dirty="0">
                <a:latin typeface="FoundrySterling-Book"/>
              </a:rPr>
              <a:t>follows three meat- and cheese-loving New Yorkers who agree to adopt a vegan diet for six weeks and learn what it's all </a:t>
            </a:r>
            <a:r>
              <a:rPr lang="en-GB" sz="1400" dirty="0" smtClean="0">
                <a:latin typeface="FoundrySterling-Book"/>
              </a:rPr>
              <a:t>about.</a:t>
            </a:r>
          </a:p>
          <a:p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The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Game Changers </a:t>
            </a:r>
            <a:r>
              <a:rPr lang="en-GB" sz="1400" dirty="0">
                <a:latin typeface="FoundrySterling-Book"/>
              </a:rPr>
              <a:t>- </a:t>
            </a:r>
            <a:r>
              <a:rPr lang="en-GB" sz="1400" dirty="0" smtClean="0">
                <a:latin typeface="FoundrySterling-Book"/>
                <a:hlinkClick r:id="rId5"/>
              </a:rPr>
              <a:t>An </a:t>
            </a:r>
            <a:r>
              <a:rPr lang="en-GB" sz="1400" dirty="0">
                <a:latin typeface="FoundrySterling-Book"/>
                <a:hlinkClick r:id="rId5"/>
              </a:rPr>
              <a:t>elite group of world-renowned athletes and scientists</a:t>
            </a:r>
            <a:r>
              <a:rPr lang="en-GB" sz="1400" dirty="0">
                <a:latin typeface="FoundrySterling-Book"/>
              </a:rPr>
              <a:t> who prove that everything </a:t>
            </a:r>
            <a:r>
              <a:rPr lang="en-GB" sz="1400" dirty="0" smtClean="0">
                <a:latin typeface="FoundrySterling-Book"/>
              </a:rPr>
              <a:t>they</a:t>
            </a:r>
            <a:r>
              <a:rPr lang="en-GB" sz="1400" dirty="0" smtClean="0">
                <a:latin typeface="FoundrySterling-Book"/>
              </a:rPr>
              <a:t> </a:t>
            </a:r>
            <a:r>
              <a:rPr lang="en-GB" sz="1400" dirty="0">
                <a:latin typeface="FoundrySterling-Book"/>
              </a:rPr>
              <a:t>had been taught about protein was a lie</a:t>
            </a:r>
            <a:r>
              <a:rPr lang="en-GB" sz="1400" dirty="0" smtClean="0">
                <a:latin typeface="FoundrySterling-Book"/>
              </a:rPr>
              <a:t>.</a:t>
            </a:r>
            <a:endParaRPr lang="en-GB" sz="1400" dirty="0">
              <a:solidFill>
                <a:srgbClr val="C00000"/>
              </a:solidFill>
              <a:latin typeface="FoundrySterling-Book" panose="00000400000000000000" pitchFamily="2" charset="0"/>
            </a:endParaRPr>
          </a:p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The Food 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Programme, Radio 4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FoundrySterling-Book"/>
              </a:rPr>
              <a:t>: </a:t>
            </a:r>
            <a:endParaRPr lang="en-GB" sz="1400" dirty="0">
              <a:solidFill>
                <a:schemeClr val="accent6">
                  <a:lumMod val="50000"/>
                </a:schemeClr>
              </a:solidFill>
              <a:latin typeface="FoundrySterling-Book"/>
            </a:endParaRPr>
          </a:p>
          <a:p>
            <a:pPr lvl="1"/>
            <a:r>
              <a:rPr lang="en-GB" sz="1400" dirty="0">
                <a:latin typeface="FoundrySterling-Book"/>
                <a:hlinkClick r:id="rId6"/>
              </a:rPr>
              <a:t>Lab-grown meat: How long before it's on a menu near you?</a:t>
            </a:r>
            <a:endParaRPr lang="en-GB" sz="1400" dirty="0">
              <a:latin typeface="FoundrySterling-Book"/>
            </a:endParaRPr>
          </a:p>
          <a:p>
            <a:pPr lvl="1"/>
            <a:r>
              <a:rPr lang="en-GB" sz="1400" dirty="0">
                <a:latin typeface="FoundrySterling-Book"/>
                <a:hlinkClick r:id="rId7"/>
              </a:rPr>
              <a:t>The Urban Growing Revolution</a:t>
            </a:r>
            <a:endParaRPr lang="en-GB" sz="1400" dirty="0">
              <a:latin typeface="FoundrySterling-Book"/>
            </a:endParaRPr>
          </a:p>
          <a:p>
            <a:pPr lvl="1"/>
            <a:r>
              <a:rPr lang="en-GB" sz="1400" dirty="0">
                <a:latin typeface="FoundrySterling-Book"/>
                <a:hlinkClick r:id="rId8"/>
              </a:rPr>
              <a:t>What to Eat to Save the Planet?</a:t>
            </a:r>
            <a:endParaRPr lang="en-GB" sz="1400" dirty="0">
              <a:latin typeface="FoundrySterling-Book"/>
            </a:endParaRPr>
          </a:p>
          <a:p>
            <a:r>
              <a:rPr lang="en-GB" sz="1400" b="1" dirty="0" err="1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Veganville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 </a:t>
            </a:r>
            <a:r>
              <a:rPr lang="en-GB" sz="1400" dirty="0">
                <a:latin typeface="FoundrySterling-Book"/>
              </a:rPr>
              <a:t>– Four vegans arrive in Merthyr Tydfil to spread their message. Although they share the same goal, it soon becomes clear that their approaches are very different</a:t>
            </a:r>
            <a:r>
              <a:rPr lang="en-GB" sz="1400" dirty="0" smtClean="0">
                <a:latin typeface="FoundrySterling-Book"/>
              </a:rPr>
              <a:t>. </a:t>
            </a:r>
            <a:r>
              <a:rPr lang="en-GB" sz="1400" dirty="0">
                <a:latin typeface="FoundrySterling-Book"/>
                <a:hlinkClick r:id="rId9"/>
              </a:rPr>
              <a:t>3 episodes</a:t>
            </a:r>
            <a:r>
              <a:rPr lang="en-GB" sz="1400" dirty="0" smtClean="0">
                <a:latin typeface="FoundrySterling-Book"/>
              </a:rPr>
              <a:t>.</a:t>
            </a:r>
            <a:endParaRPr lang="en-GB" sz="1400" dirty="0">
              <a:latin typeface="FoundrySterling-Book"/>
            </a:endParaRPr>
          </a:p>
          <a:p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TED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talks </a:t>
            </a:r>
            <a:r>
              <a:rPr lang="en-GB" sz="1400" dirty="0">
                <a:latin typeface="FoundrySterling-Book" panose="00000400000000000000" pitchFamily="2" charset="0"/>
              </a:rPr>
              <a:t>(up to 15 min</a:t>
            </a:r>
            <a:r>
              <a:rPr lang="en-GB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undrySterling-Book" panose="00000400000000000000" pitchFamily="2" charset="0"/>
              </a:rPr>
              <a:t>). There are many fascinating talks relating to sustainable food. Here are a few that we like:  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FoundrySterling-Book" panose="00000400000000000000" pitchFamily="2" charset="0"/>
            </a:endParaRPr>
          </a:p>
          <a:p>
            <a:pPr lvl="1"/>
            <a:r>
              <a:rPr lang="en-GB" sz="1400" dirty="0" smtClean="0">
                <a:latin typeface="FoundrySterling-Book" panose="00000400000000000000" pitchFamily="2" charset="0"/>
                <a:hlinkClick r:id="rId10"/>
              </a:rPr>
              <a:t>Climate change is becoming a problem you can </a:t>
            </a:r>
            <a:r>
              <a:rPr lang="en-GB" sz="1400" dirty="0" smtClean="0">
                <a:latin typeface="FoundrySterling-Book" panose="00000400000000000000" pitchFamily="2" charset="0"/>
                <a:hlinkClick r:id="rId10"/>
              </a:rPr>
              <a:t>taste</a:t>
            </a:r>
            <a:r>
              <a:rPr lang="en-GB" sz="1400" dirty="0" smtClean="0">
                <a:latin typeface="FoundrySterling-Book" panose="00000400000000000000" pitchFamily="2" charset="0"/>
              </a:rPr>
              <a:t>.</a:t>
            </a:r>
            <a:endParaRPr lang="en-GB" sz="1400" dirty="0" smtClean="0">
              <a:latin typeface="FoundrySterling-Book" panose="00000400000000000000" pitchFamily="2" charset="0"/>
            </a:endParaRPr>
          </a:p>
          <a:p>
            <a:pPr lvl="1"/>
            <a:r>
              <a:rPr lang="en-GB" sz="1400" dirty="0" smtClean="0">
                <a:latin typeface="FoundrySterling-Book" panose="00000400000000000000" pitchFamily="2" charset="0"/>
                <a:hlinkClick r:id="rId11"/>
              </a:rPr>
              <a:t>How food shapes our </a:t>
            </a:r>
            <a:r>
              <a:rPr lang="en-GB" sz="1400" dirty="0" smtClean="0">
                <a:latin typeface="FoundrySterling-Book" panose="00000400000000000000" pitchFamily="2" charset="0"/>
                <a:hlinkClick r:id="rId11"/>
              </a:rPr>
              <a:t>cities </a:t>
            </a:r>
            <a:r>
              <a:rPr lang="en-GB" sz="1400" dirty="0" smtClean="0">
                <a:latin typeface="FoundrySterling-Book" panose="00000400000000000000" pitchFamily="2" charset="0"/>
              </a:rPr>
              <a:t>.</a:t>
            </a:r>
          </a:p>
          <a:p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Incredible Edible: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 </a:t>
            </a:r>
            <a:r>
              <a:rPr lang="en-GB" sz="1400" dirty="0" smtClean="0">
                <a:latin typeface="FoundrySterling-Book" panose="00000400000000000000" pitchFamily="2" charset="0"/>
                <a:hlinkClick r:id="rId12"/>
              </a:rPr>
              <a:t>About the initiative</a:t>
            </a:r>
            <a:r>
              <a:rPr lang="en-GB" sz="1400" dirty="0" smtClean="0">
                <a:latin typeface="FoundrySterling-Book" panose="00000400000000000000" pitchFamily="2" charset="0"/>
              </a:rPr>
              <a:t>, and </a:t>
            </a:r>
            <a:r>
              <a:rPr lang="en-GB" sz="1400" dirty="0" smtClean="0">
                <a:latin typeface="FoundrySterling-Book" panose="00000400000000000000" pitchFamily="2" charset="0"/>
                <a:hlinkClick r:id="rId13"/>
              </a:rPr>
              <a:t>TED talk </a:t>
            </a:r>
            <a:endParaRPr lang="en-GB" sz="1400" dirty="0" smtClean="0">
              <a:latin typeface="FoundrySterling-Book" panose="00000400000000000000" pitchFamily="2" charset="0"/>
            </a:endParaRPr>
          </a:p>
          <a:p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Oxford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Martin School Series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oundrySterling-Book" panose="00000400000000000000" pitchFamily="2" charset="0"/>
              </a:rPr>
              <a:t>: 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oundrySterling-Book" panose="00000400000000000000" pitchFamily="2" charset="0"/>
                <a:hlinkClick r:id="rId14"/>
              </a:rPr>
              <a:t>Food </a:t>
            </a:r>
            <a:r>
              <a:rPr lang="en-GB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undrySterling-Book" panose="00000400000000000000" pitchFamily="2" charset="0"/>
                <a:hlinkClick r:id="rId14"/>
              </a:rPr>
              <a:t>Futures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FoundrySterling-Book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5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If you are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on site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FoundrySterling-Book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Working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on site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? </a:t>
            </a:r>
          </a:p>
          <a:p>
            <a:r>
              <a:rPr lang="en-GB" dirty="0">
                <a:latin typeface="FoundrySterling-Book" panose="00000400000000000000" pitchFamily="2" charset="0"/>
              </a:rPr>
              <a:t>University </a:t>
            </a:r>
            <a:r>
              <a:rPr lang="en-GB" dirty="0" smtClean="0">
                <a:latin typeface="FoundrySterling-Book" panose="00000400000000000000" pitchFamily="2" charset="0"/>
              </a:rPr>
              <a:t>cafes </a:t>
            </a:r>
            <a:r>
              <a:rPr lang="en-GB" dirty="0">
                <a:latin typeface="FoundrySterling-Book" panose="00000400000000000000" pitchFamily="2" charset="0"/>
              </a:rPr>
              <a:t>will offer discounted plant based meals on Yoyo and in the canteens. </a:t>
            </a:r>
          </a:p>
          <a:p>
            <a:r>
              <a:rPr lang="en-GB" dirty="0">
                <a:latin typeface="FoundrySterling-Book" panose="00000400000000000000" pitchFamily="2" charset="0"/>
              </a:rPr>
              <a:t>Visit the </a:t>
            </a:r>
            <a:r>
              <a:rPr lang="en-GB" dirty="0">
                <a:latin typeface="FoundrySterling-Book" panose="00000400000000000000" pitchFamily="2" charset="0"/>
                <a:hlinkClick r:id="rId2"/>
              </a:rPr>
              <a:t>Meat the Future exhibition </a:t>
            </a:r>
            <a:r>
              <a:rPr lang="en-GB" dirty="0">
                <a:latin typeface="FoundrySterling-Book" panose="00000400000000000000" pitchFamily="2" charset="0"/>
              </a:rPr>
              <a:t>and café at the Museum of Natural </a:t>
            </a:r>
            <a:r>
              <a:rPr lang="en-GB" dirty="0" smtClean="0">
                <a:latin typeface="FoundrySterling-Book" panose="00000400000000000000" pitchFamily="2" charset="0"/>
              </a:rPr>
              <a:t>History</a:t>
            </a:r>
          </a:p>
          <a:p>
            <a:r>
              <a:rPr lang="en-GB" dirty="0" smtClean="0">
                <a:latin typeface="FoundrySterling-Book" panose="00000400000000000000" pitchFamily="2" charset="0"/>
              </a:rPr>
              <a:t>Have </a:t>
            </a:r>
            <a:r>
              <a:rPr lang="en-GB" dirty="0">
                <a:latin typeface="FoundrySterling-Book" panose="00000400000000000000" pitchFamily="2" charset="0"/>
              </a:rPr>
              <a:t>a picnic – set a time and a place by the office, invite your colleagues to join with their </a:t>
            </a:r>
            <a:r>
              <a:rPr lang="en-GB" dirty="0" smtClean="0">
                <a:latin typeface="FoundrySterling-Book" panose="00000400000000000000" pitchFamily="2" charset="0"/>
              </a:rPr>
              <a:t>‘switched up’ </a:t>
            </a:r>
            <a:r>
              <a:rPr lang="en-GB" dirty="0">
                <a:latin typeface="FoundrySterling-Book" panose="00000400000000000000" pitchFamily="2" charset="0"/>
              </a:rPr>
              <a:t>lunch and enjoy the much desired company.  If the weather is nice it could be a real treat for the team. </a:t>
            </a:r>
          </a:p>
          <a:p>
            <a:r>
              <a:rPr lang="en-GB" dirty="0">
                <a:latin typeface="FoundrySterling-Book" panose="00000400000000000000" pitchFamily="2" charset="0"/>
              </a:rPr>
              <a:t>Have a </a:t>
            </a:r>
            <a:r>
              <a:rPr lang="en-GB" dirty="0" smtClean="0">
                <a:latin typeface="FoundrySterling-Book" panose="00000400000000000000" pitchFamily="2" charset="0"/>
              </a:rPr>
              <a:t>‘lunch </a:t>
            </a:r>
            <a:r>
              <a:rPr lang="en-GB" dirty="0">
                <a:latin typeface="FoundrySterling-Book" panose="00000400000000000000" pitchFamily="2" charset="0"/>
              </a:rPr>
              <a:t>and </a:t>
            </a:r>
            <a:r>
              <a:rPr lang="en-GB" dirty="0" smtClean="0">
                <a:latin typeface="FoundrySterling-Book" panose="00000400000000000000" pitchFamily="2" charset="0"/>
              </a:rPr>
              <a:t>learn’ </a:t>
            </a:r>
            <a:r>
              <a:rPr lang="en-GB" dirty="0">
                <a:latin typeface="FoundrySterling-Book" panose="00000400000000000000" pitchFamily="2" charset="0"/>
              </a:rPr>
              <a:t>together.  </a:t>
            </a:r>
          </a:p>
          <a:p>
            <a:pPr marL="0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FoundrySterling-Book" panose="00000400000000000000" pitchFamily="2" charset="0"/>
            </a:endParaRPr>
          </a:p>
          <a:p>
            <a:endParaRPr lang="en-GB" dirty="0">
              <a:solidFill>
                <a:schemeClr val="accent6">
                  <a:lumMod val="50000"/>
                </a:schemeClr>
              </a:solidFill>
              <a:latin typeface="FoundrySterling-Book" panose="00000400000000000000" pitchFamily="2" charset="0"/>
            </a:endParaRPr>
          </a:p>
          <a:p>
            <a:endParaRPr lang="en-GB" dirty="0">
              <a:latin typeface="FoundrySterling-Book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1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If you work from home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Working from home?</a:t>
            </a:r>
          </a:p>
          <a:p>
            <a:pPr marL="0" indent="0">
              <a:buNone/>
            </a:pPr>
            <a:r>
              <a:rPr lang="en-GB" dirty="0">
                <a:latin typeface="FoundrySterling-Book" panose="00000400000000000000" pitchFamily="2" charset="0"/>
              </a:rPr>
              <a:t>Set up an online event and help your team meet and enjoy a veggie meal. See the activity suggestions for content ideas. </a:t>
            </a:r>
            <a:endParaRPr lang="en-GB" dirty="0" smtClean="0">
              <a:latin typeface="FoundrySterling-Book" panose="00000400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FoundrySterling-Book" panose="00000400000000000000" pitchFamily="2" charset="0"/>
              </a:rPr>
              <a:t>We also offer some recipes by University members on our website. </a:t>
            </a:r>
            <a:endParaRPr lang="en-GB" dirty="0">
              <a:latin typeface="FoundrySterling-Book" panose="0000040000000000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FoundrySterling-Book" panose="00000400000000000000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FoundrySterling-Book" panose="00000400000000000000" pitchFamily="2" charset="0"/>
              </a:rPr>
              <a:t>   </a:t>
            </a:r>
          </a:p>
          <a:p>
            <a:pPr marL="0" indent="0">
              <a:buNone/>
            </a:pPr>
            <a:endParaRPr lang="en-GB" dirty="0">
              <a:latin typeface="FoundrySterling-Book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39950B41B664AA5E18A250F8FD3C8" ma:contentTypeVersion="14" ma:contentTypeDescription="Create a new document." ma:contentTypeScope="" ma:versionID="452649bd5ff38d17198856eb6d5e6e16">
  <xsd:schema xmlns:xsd="http://www.w3.org/2001/XMLSchema" xmlns:xs="http://www.w3.org/2001/XMLSchema" xmlns:p="http://schemas.microsoft.com/office/2006/metadata/properties" xmlns:ns3="d9780511-8b1d-4fe6-b9a8-4a5ad247c39b" xmlns:ns4="466b6271-037b-466b-8d16-a9c1b360b248" targetNamespace="http://schemas.microsoft.com/office/2006/metadata/properties" ma:root="true" ma:fieldsID="fbd72354ed34dfc4260a1ec3fe5eae87" ns3:_="" ns4:_="">
    <xsd:import namespace="d9780511-8b1d-4fe6-b9a8-4a5ad247c39b"/>
    <xsd:import namespace="466b6271-037b-466b-8d16-a9c1b360b2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80511-8b1d-4fe6-b9a8-4a5ad247c3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b6271-037b-466b-8d16-a9c1b360b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92F170-0BDA-4356-A8DD-A2873D90E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6D371A-9DB0-48AB-B6D9-BA08AFCDE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780511-8b1d-4fe6-b9a8-4a5ad247c39b"/>
    <ds:schemaRef ds:uri="466b6271-037b-466b-8d16-a9c1b360b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1C9338-8C2D-406A-8738-DB690B0C56B7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466b6271-037b-466b-8d16-a9c1b360b24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d9780511-8b1d-4fe6-b9a8-4a5ad247c39b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7239</TotalTime>
  <Words>899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FoundrySterling-Book</vt:lpstr>
      <vt:lpstr>Symbol</vt:lpstr>
      <vt:lpstr>Times New Roman</vt:lpstr>
      <vt:lpstr>Office Theme</vt:lpstr>
      <vt:lpstr>A Guide to  Switch Up Your Lunch Events</vt:lpstr>
      <vt:lpstr>Partners across the University </vt:lpstr>
      <vt:lpstr>PowerPoint Presentation</vt:lpstr>
      <vt:lpstr>Invitation template</vt:lpstr>
      <vt:lpstr>Switch Up Your Lunch</vt:lpstr>
      <vt:lpstr>Activity suggestions</vt:lpstr>
      <vt:lpstr>Movie club ideas</vt:lpstr>
      <vt:lpstr>If you are on site</vt:lpstr>
      <vt:lpstr>If you work from home </vt:lpstr>
      <vt:lpstr>Follow us and get in touch 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too Switch Up our Lunch</dc:title>
  <dc:creator>Vered Balan</dc:creator>
  <cp:lastModifiedBy>Bethany Coveney</cp:lastModifiedBy>
  <cp:revision>85</cp:revision>
  <dcterms:created xsi:type="dcterms:W3CDTF">2021-05-24T15:12:13Z</dcterms:created>
  <dcterms:modified xsi:type="dcterms:W3CDTF">2021-06-08T13:05:33Z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0x010100F3F39950B41B664AA5E18A250F8FD3C8</vt:lpwstr>
  </property>
</Properties>
</file>